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slides/slide1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3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1"/>
    <p:restoredTop sz="94027"/>
  </p:normalViewPr>
  <p:slideViewPr>
    <p:cSldViewPr snapToGrid="0" snapToObjects="1">
      <p:cViewPr varScale="1">
        <p:scale>
          <a:sx n="128" d="100"/>
          <a:sy n="128" d="100"/>
        </p:scale>
        <p:origin x="48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9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2363"/>
            <a:ext cx="103632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-428015" y="5729591"/>
            <a:ext cx="3022060" cy="9191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kern="1200">
                <a:solidFill>
                  <a:srgbClr val="62BB47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sz="4400" i="0" dirty="0"/>
              <a:t>I²S²</a:t>
            </a:r>
          </a:p>
        </p:txBody>
      </p:sp>
    </p:spTree>
    <p:extLst>
      <p:ext uri="{BB962C8B-B14F-4D97-AF65-F5344CB8AC3E}">
        <p14:creationId xmlns:p14="http://schemas.microsoft.com/office/powerpoint/2010/main" val="4319712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985136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47753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624829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6A63400F-7DC5-439D-98B4-9E30E3801274}" type="datetimeFigureOut">
              <a:rPr lang="en-US" smtClean="0"/>
              <a:t>5/20/24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1D87C6C7-AE2D-488C-8E30-6260430A04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3524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KDD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634" y="1"/>
            <a:ext cx="1587500" cy="47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275874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20891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104159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156567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0467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-428015" y="5729591"/>
            <a:ext cx="3022060" cy="9191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kern="1200">
                <a:solidFill>
                  <a:srgbClr val="62BB47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sz="4400" i="0" dirty="0"/>
              <a:t>I²S²</a:t>
            </a:r>
          </a:p>
        </p:txBody>
      </p:sp>
    </p:spTree>
    <p:extLst>
      <p:ext uri="{BB962C8B-B14F-4D97-AF65-F5344CB8AC3E}">
        <p14:creationId xmlns:p14="http://schemas.microsoft.com/office/powerpoint/2010/main" val="17658233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kern="1200">
          <a:solidFill>
            <a:srgbClr val="62BB47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2"/>
          <p:cNvSpPr txBox="1">
            <a:spLocks noChangeArrowheads="1"/>
          </p:cNvSpPr>
          <p:nvPr/>
        </p:nvSpPr>
        <p:spPr bwMode="auto">
          <a:xfrm>
            <a:off x="1524000" y="152400"/>
            <a:ext cx="91440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90000"/>
              </a:lnSpc>
              <a:spcBef>
                <a:spcPct val="0"/>
              </a:spcBef>
              <a:buNone/>
            </a:pPr>
            <a:r>
              <a:rPr lang="en-US" altLang="en-US" b="1" dirty="0">
                <a:solidFill>
                  <a:prstClr val="black"/>
                </a:solidFill>
                <a:ea typeface="ＭＳ Ｐゴシック" panose="020B0600070205080204" pitchFamily="34" charset="-128"/>
              </a:rPr>
              <a:t>Four Corners: Seeing the Others POV</a:t>
            </a:r>
          </a:p>
        </p:txBody>
      </p:sp>
      <p:sp>
        <p:nvSpPr>
          <p:cNvPr id="110595" name="Rectangle 3"/>
          <p:cNvSpPr txBox="1">
            <a:spLocks noChangeArrowheads="1"/>
          </p:cNvSpPr>
          <p:nvPr/>
        </p:nvSpPr>
        <p:spPr bwMode="auto">
          <a:xfrm>
            <a:off x="1790700" y="784024"/>
            <a:ext cx="8610600" cy="1031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tabLst>
                <a:tab pos="403225" algn="l"/>
                <a:tab pos="46355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685800" indent="-228600">
              <a:spcBef>
                <a:spcPct val="20000"/>
              </a:spcBef>
              <a:buChar char="–"/>
              <a:tabLst>
                <a:tab pos="403225" algn="l"/>
                <a:tab pos="46355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tabLst>
                <a:tab pos="403225" algn="l"/>
                <a:tab pos="46355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tabLst>
                <a:tab pos="403225" algn="l"/>
                <a:tab pos="46355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tabLst>
                <a:tab pos="403225" algn="l"/>
                <a:tab pos="46355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403225" algn="l"/>
                <a:tab pos="46355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403225" algn="l"/>
                <a:tab pos="46355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403225" algn="l"/>
                <a:tab pos="46355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403225" algn="l"/>
                <a:tab pos="46355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90000"/>
              </a:lnSpc>
              <a:spcBef>
                <a:spcPct val="0"/>
              </a:spcBef>
              <a:buNone/>
            </a:pPr>
            <a:r>
              <a:rPr lang="en-US" altLang="en-US" sz="1600" dirty="0">
                <a:solidFill>
                  <a:prstClr val="black"/>
                </a:solidFill>
                <a:ea typeface="ＭＳ Ｐゴシック" panose="020B0600070205080204" pitchFamily="34" charset="-128"/>
              </a:rPr>
              <a:t>Consider your challenge from multiple perspectives.  How do these different perspectives impact the way you think?</a:t>
            </a:r>
          </a:p>
          <a:p>
            <a:pPr>
              <a:lnSpc>
                <a:spcPct val="90000"/>
              </a:lnSpc>
              <a:spcBef>
                <a:spcPct val="0"/>
              </a:spcBef>
              <a:buNone/>
            </a:pPr>
            <a:r>
              <a:rPr lang="en-US" altLang="en-US" sz="1600" dirty="0">
                <a:solidFill>
                  <a:prstClr val="black"/>
                </a:solidFill>
                <a:ea typeface="ＭＳ Ｐゴシック" panose="020B0600070205080204" pitchFamily="34" charset="-128"/>
              </a:rPr>
              <a:t>First, write your challenge in the center of the page, </a:t>
            </a:r>
          </a:p>
          <a:p>
            <a:pPr>
              <a:lnSpc>
                <a:spcPct val="90000"/>
              </a:lnSpc>
              <a:spcBef>
                <a:spcPct val="0"/>
              </a:spcBef>
              <a:buNone/>
            </a:pPr>
            <a:r>
              <a:rPr lang="en-US" altLang="en-US" sz="1600" b="1" i="1" dirty="0">
                <a:solidFill>
                  <a:srgbClr val="62BB47"/>
                </a:solidFill>
                <a:ea typeface="ＭＳ Ｐゴシック" panose="020B0600070205080204" pitchFamily="34" charset="-128"/>
              </a:rPr>
              <a:t>These are actual stakeholder perspectives. </a:t>
            </a:r>
            <a:endParaRPr lang="en-US" altLang="en-US" sz="2000" b="1" i="1" dirty="0">
              <a:solidFill>
                <a:srgbClr val="62BB47"/>
              </a:solidFill>
              <a:ea typeface="ＭＳ Ｐゴシック" panose="020B0600070205080204" pitchFamily="34" charset="-128"/>
            </a:endParaRPr>
          </a:p>
          <a:p>
            <a:pPr>
              <a:lnSpc>
                <a:spcPct val="90000"/>
              </a:lnSpc>
              <a:spcBef>
                <a:spcPts val="1000"/>
              </a:spcBef>
              <a:buFontTx/>
              <a:buAutoNum type="arabicPeriod"/>
            </a:pPr>
            <a:endParaRPr lang="en-US" altLang="en-US" sz="2000" b="1" dirty="0">
              <a:solidFill>
                <a:srgbClr val="62BB47"/>
              </a:solidFill>
              <a:ea typeface="ＭＳ Ｐゴシック" panose="020B0600070205080204" pitchFamily="34" charset="-128"/>
            </a:endParaRPr>
          </a:p>
          <a:p>
            <a:pPr>
              <a:lnSpc>
                <a:spcPct val="90000"/>
              </a:lnSpc>
              <a:spcBef>
                <a:spcPts val="1000"/>
              </a:spcBef>
              <a:buNone/>
            </a:pPr>
            <a:endParaRPr lang="en-US" altLang="en-US" sz="2000" b="1" dirty="0">
              <a:solidFill>
                <a:srgbClr val="33CC33"/>
              </a:solidFill>
              <a:ea typeface="ＭＳ Ｐゴシック" panose="020B0600070205080204" pitchFamily="34" charset="-128"/>
            </a:endParaRPr>
          </a:p>
          <a:p>
            <a:pPr>
              <a:lnSpc>
                <a:spcPct val="90000"/>
              </a:lnSpc>
              <a:spcBef>
                <a:spcPts val="1000"/>
              </a:spcBef>
              <a:buNone/>
            </a:pPr>
            <a:endParaRPr lang="en-US" altLang="en-US" sz="2800" dirty="0">
              <a:solidFill>
                <a:prstClr val="black"/>
              </a:solidFill>
              <a:ea typeface="ＭＳ Ｐゴシック" panose="020B0600070205080204" pitchFamily="34" charset="-128"/>
            </a:endParaRPr>
          </a:p>
        </p:txBody>
      </p:sp>
      <p:sp>
        <p:nvSpPr>
          <p:cNvPr id="110596" name="TextBox 3"/>
          <p:cNvSpPr txBox="1">
            <a:spLocks noChangeArrowheads="1"/>
          </p:cNvSpPr>
          <p:nvPr/>
        </p:nvSpPr>
        <p:spPr bwMode="auto">
          <a:xfrm>
            <a:off x="1905000" y="1962150"/>
            <a:ext cx="3276600" cy="400050"/>
          </a:xfrm>
          <a:prstGeom prst="rect">
            <a:avLst/>
          </a:prstGeom>
          <a:solidFill>
            <a:srgbClr val="00AAC8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endParaRPr lang="en-US" altLang="en-US" sz="2000" dirty="0">
              <a:solidFill>
                <a:srgbClr val="62BB47"/>
              </a:solidFill>
            </a:endParaRPr>
          </a:p>
        </p:txBody>
      </p:sp>
      <p:sp>
        <p:nvSpPr>
          <p:cNvPr id="110597" name="TextBox 4"/>
          <p:cNvSpPr txBox="1">
            <a:spLocks noChangeArrowheads="1"/>
          </p:cNvSpPr>
          <p:nvPr/>
        </p:nvSpPr>
        <p:spPr bwMode="auto">
          <a:xfrm>
            <a:off x="6858000" y="1962150"/>
            <a:ext cx="3276600" cy="400050"/>
          </a:xfrm>
          <a:prstGeom prst="rect">
            <a:avLst/>
          </a:prstGeom>
          <a:solidFill>
            <a:srgbClr val="00AAC8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en-US" altLang="en-US" sz="2000" dirty="0">
                <a:solidFill>
                  <a:prstClr val="black"/>
                </a:solidFill>
              </a:rPr>
              <a:t> </a:t>
            </a:r>
          </a:p>
        </p:txBody>
      </p:sp>
      <p:sp>
        <p:nvSpPr>
          <p:cNvPr id="110598" name="TextBox 5"/>
          <p:cNvSpPr txBox="1">
            <a:spLocks noChangeArrowheads="1"/>
          </p:cNvSpPr>
          <p:nvPr/>
        </p:nvSpPr>
        <p:spPr bwMode="auto">
          <a:xfrm>
            <a:off x="1905000" y="6153150"/>
            <a:ext cx="3276600" cy="400050"/>
          </a:xfrm>
          <a:prstGeom prst="rect">
            <a:avLst/>
          </a:prstGeom>
          <a:solidFill>
            <a:srgbClr val="00AAC8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endParaRPr lang="en-US" altLang="en-US" sz="2000" dirty="0">
              <a:solidFill>
                <a:prstClr val="black"/>
              </a:solidFill>
            </a:endParaRPr>
          </a:p>
        </p:txBody>
      </p:sp>
      <p:sp>
        <p:nvSpPr>
          <p:cNvPr id="110599" name="TextBox 6"/>
          <p:cNvSpPr txBox="1">
            <a:spLocks noChangeArrowheads="1"/>
          </p:cNvSpPr>
          <p:nvPr/>
        </p:nvSpPr>
        <p:spPr bwMode="auto">
          <a:xfrm>
            <a:off x="6858000" y="6153150"/>
            <a:ext cx="3276600" cy="400050"/>
          </a:xfrm>
          <a:prstGeom prst="rect">
            <a:avLst/>
          </a:prstGeom>
          <a:solidFill>
            <a:srgbClr val="00AAC8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endParaRPr lang="en-US" altLang="en-US" sz="2000" dirty="0">
              <a:solidFill>
                <a:prstClr val="black"/>
              </a:solidFill>
            </a:endParaRPr>
          </a:p>
        </p:txBody>
      </p:sp>
      <p:sp>
        <p:nvSpPr>
          <p:cNvPr id="110600" name="TextBox 7"/>
          <p:cNvSpPr txBox="1">
            <a:spLocks noChangeArrowheads="1"/>
          </p:cNvSpPr>
          <p:nvPr/>
        </p:nvSpPr>
        <p:spPr bwMode="auto">
          <a:xfrm>
            <a:off x="3835400" y="4007583"/>
            <a:ext cx="3740150" cy="307777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en-US" altLang="en-US" sz="1400" b="1" dirty="0">
                <a:solidFill>
                  <a:prstClr val="black"/>
                </a:solidFill>
                <a:sym typeface="Wingdings 2" panose="05020102010507070707" pitchFamily="18" charset="2"/>
              </a:rPr>
              <a:t>How Might We:</a:t>
            </a:r>
            <a:endParaRPr lang="en-US" altLang="en-US" sz="1400" dirty="0">
              <a:solidFill>
                <a:srgbClr val="62BB47"/>
              </a:solidFill>
              <a:sym typeface="Wingdings 2" panose="05020102010507070707" pitchFamily="18" charset="2"/>
            </a:endParaRPr>
          </a:p>
        </p:txBody>
      </p:sp>
      <p:sp>
        <p:nvSpPr>
          <p:cNvPr id="110601" name="TextBox 8"/>
          <p:cNvSpPr txBox="1">
            <a:spLocks noChangeArrowheads="1"/>
          </p:cNvSpPr>
          <p:nvPr/>
        </p:nvSpPr>
        <p:spPr bwMode="auto">
          <a:xfrm>
            <a:off x="1898650" y="2413000"/>
            <a:ext cx="328295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en-US" altLang="en-US" sz="1200" u="sng" dirty="0">
                <a:solidFill>
                  <a:prstClr val="black"/>
                </a:solidFill>
                <a:sym typeface="Wingdings 2" panose="05020102010507070707" pitchFamily="18" charset="2"/>
              </a:rPr>
              <a:t>Describe their perspective on the challenge:</a:t>
            </a:r>
          </a:p>
          <a:p>
            <a:pPr algn="ctr">
              <a:spcBef>
                <a:spcPct val="0"/>
              </a:spcBef>
              <a:buNone/>
            </a:pPr>
            <a:endParaRPr lang="en-US" altLang="en-US" sz="1200" dirty="0">
              <a:solidFill>
                <a:prstClr val="black"/>
              </a:solidFill>
              <a:sym typeface="Wingdings 2" panose="05020102010507070707" pitchFamily="18" charset="2"/>
            </a:endParaRPr>
          </a:p>
        </p:txBody>
      </p:sp>
      <p:sp>
        <p:nvSpPr>
          <p:cNvPr id="110603" name="TextBox 11"/>
          <p:cNvSpPr txBox="1">
            <a:spLocks noChangeArrowheads="1"/>
          </p:cNvSpPr>
          <p:nvPr/>
        </p:nvSpPr>
        <p:spPr bwMode="auto">
          <a:xfrm>
            <a:off x="1898650" y="4965701"/>
            <a:ext cx="328295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en-US" altLang="en-US" sz="1200" u="sng" dirty="0">
                <a:solidFill>
                  <a:prstClr val="black"/>
                </a:solidFill>
                <a:sym typeface="Wingdings 2" panose="05020102010507070707" pitchFamily="18" charset="2"/>
              </a:rPr>
              <a:t>Describe their perspective on the challenge:</a:t>
            </a:r>
          </a:p>
          <a:p>
            <a:pPr algn="ctr">
              <a:spcBef>
                <a:spcPct val="0"/>
              </a:spcBef>
              <a:buNone/>
            </a:pPr>
            <a:endParaRPr lang="en-US" altLang="en-US" sz="1200" dirty="0">
              <a:solidFill>
                <a:prstClr val="black"/>
              </a:solidFill>
              <a:sym typeface="Wingdings 2" panose="05020102010507070707" pitchFamily="18" charset="2"/>
            </a:endParaRPr>
          </a:p>
        </p:txBody>
      </p:sp>
      <p:sp>
        <p:nvSpPr>
          <p:cNvPr id="110604" name="TextBox 12"/>
          <p:cNvSpPr txBox="1">
            <a:spLocks noChangeArrowheads="1"/>
          </p:cNvSpPr>
          <p:nvPr/>
        </p:nvSpPr>
        <p:spPr bwMode="auto">
          <a:xfrm>
            <a:off x="6781800" y="2430463"/>
            <a:ext cx="328295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en-US" altLang="en-US" sz="1200" u="sng" dirty="0">
                <a:solidFill>
                  <a:prstClr val="black"/>
                </a:solidFill>
                <a:sym typeface="Wingdings 2" panose="05020102010507070707" pitchFamily="18" charset="2"/>
              </a:rPr>
              <a:t>Describe their perspective on the challenge:</a:t>
            </a:r>
          </a:p>
          <a:p>
            <a:pPr algn="ctr">
              <a:spcBef>
                <a:spcPct val="0"/>
              </a:spcBef>
              <a:buNone/>
            </a:pPr>
            <a:endParaRPr lang="en-US" altLang="en-US" sz="1200" dirty="0">
              <a:solidFill>
                <a:prstClr val="black"/>
              </a:solidFill>
              <a:sym typeface="Wingdings 2" panose="05020102010507070707" pitchFamily="18" charset="2"/>
            </a:endParaRPr>
          </a:p>
        </p:txBody>
      </p:sp>
      <p:sp>
        <p:nvSpPr>
          <p:cNvPr id="110605" name="TextBox 13"/>
          <p:cNvSpPr txBox="1">
            <a:spLocks noChangeArrowheads="1"/>
          </p:cNvSpPr>
          <p:nvPr/>
        </p:nvSpPr>
        <p:spPr bwMode="auto">
          <a:xfrm>
            <a:off x="6854825" y="5003801"/>
            <a:ext cx="328295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en-US" altLang="en-US" sz="1200" dirty="0">
                <a:solidFill>
                  <a:prstClr val="black"/>
                </a:solidFill>
                <a:sym typeface="Wingdings 2" panose="05020102010507070707" pitchFamily="18" charset="2"/>
              </a:rPr>
              <a:t>Describe their perspective on the challenge:</a:t>
            </a:r>
          </a:p>
        </p:txBody>
      </p:sp>
      <p:cxnSp>
        <p:nvCxnSpPr>
          <p:cNvPr id="110606" name="Straight Arrow Connector 15"/>
          <p:cNvCxnSpPr>
            <a:cxnSpLocks noChangeShapeType="1"/>
          </p:cNvCxnSpPr>
          <p:nvPr/>
        </p:nvCxnSpPr>
        <p:spPr bwMode="auto">
          <a:xfrm>
            <a:off x="5181600" y="2514601"/>
            <a:ext cx="533400" cy="944563"/>
          </a:xfrm>
          <a:prstGeom prst="straightConnector1">
            <a:avLst/>
          </a:prstGeom>
          <a:noFill/>
          <a:ln w="38100" algn="ctr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0607" name="Straight Arrow Connector 16"/>
          <p:cNvCxnSpPr>
            <a:cxnSpLocks noChangeShapeType="1"/>
          </p:cNvCxnSpPr>
          <p:nvPr/>
        </p:nvCxnSpPr>
        <p:spPr bwMode="auto">
          <a:xfrm flipH="1" flipV="1">
            <a:off x="6332538" y="4986338"/>
            <a:ext cx="449262" cy="1027112"/>
          </a:xfrm>
          <a:prstGeom prst="straightConnector1">
            <a:avLst/>
          </a:prstGeom>
          <a:noFill/>
          <a:ln w="38100" algn="ctr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0608" name="Straight Arrow Connector 17"/>
          <p:cNvCxnSpPr>
            <a:cxnSpLocks noChangeShapeType="1"/>
          </p:cNvCxnSpPr>
          <p:nvPr/>
        </p:nvCxnSpPr>
        <p:spPr bwMode="auto">
          <a:xfrm flipV="1">
            <a:off x="5181601" y="4986338"/>
            <a:ext cx="523875" cy="1027112"/>
          </a:xfrm>
          <a:prstGeom prst="straightConnector1">
            <a:avLst/>
          </a:prstGeom>
          <a:noFill/>
          <a:ln w="38100" algn="ctr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0609" name="Straight Arrow Connector 18"/>
          <p:cNvCxnSpPr>
            <a:cxnSpLocks noChangeShapeType="1"/>
          </p:cNvCxnSpPr>
          <p:nvPr/>
        </p:nvCxnSpPr>
        <p:spPr bwMode="auto">
          <a:xfrm flipH="1">
            <a:off x="6248401" y="2554288"/>
            <a:ext cx="384175" cy="868362"/>
          </a:xfrm>
          <a:prstGeom prst="straightConnector1">
            <a:avLst/>
          </a:prstGeom>
          <a:noFill/>
          <a:ln w="38100" algn="ctr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3901382809"/>
      </p:ext>
    </p:extLst>
  </p:cSld>
  <p:clrMapOvr>
    <a:masterClrMapping/>
  </p:clrMapOvr>
</p:sld>
</file>

<file path=ppt/theme/theme1.xml><?xml version="1.0" encoding="utf-8"?>
<a:theme xmlns:a="http://schemas.openxmlformats.org/drawingml/2006/main" name="I2S2 Presentation Template 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2S2 Presentation Template " id="{693C878E-6FCE-40C9-B714-4D893398C460}" vid="{D7E0267A-1815-4DB4-869D-73E6861C3896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D9A76CDDDAD8C488EDB31FFF9B942D8" ma:contentTypeVersion="6" ma:contentTypeDescription="Create a new document." ma:contentTypeScope="" ma:versionID="7e61cf76e7c1eff617ebd93d93358d15">
  <xsd:schema xmlns:xsd="http://www.w3.org/2001/XMLSchema" xmlns:xs="http://www.w3.org/2001/XMLSchema" xmlns:p="http://schemas.microsoft.com/office/2006/metadata/properties" xmlns:ns2="20e24fcb-5537-4421-8976-6f5f8737dd79" xmlns:ns3="1f36c0dc-b529-479d-9ed0-17d4c9640aae" targetNamespace="http://schemas.microsoft.com/office/2006/metadata/properties" ma:root="true" ma:fieldsID="95d4f9b0583a1f2e1e750d49d6eb8074" ns2:_="" ns3:_="">
    <xsd:import namespace="20e24fcb-5537-4421-8976-6f5f8737dd79"/>
    <xsd:import namespace="1f36c0dc-b529-479d-9ed0-17d4c9640aa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0e24fcb-5537-4421-8976-6f5f8737dd7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f36c0dc-b529-479d-9ed0-17d4c9640aae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4AD1FDA1-D7BF-45C2-9D30-C16374225C4A}"/>
</file>

<file path=customXml/itemProps2.xml><?xml version="1.0" encoding="utf-8"?>
<ds:datastoreItem xmlns:ds="http://schemas.openxmlformats.org/officeDocument/2006/customXml" ds:itemID="{88E6C4FC-4303-4DF8-B96A-DA092CB5461B}"/>
</file>

<file path=customXml/itemProps3.xml><?xml version="1.0" encoding="utf-8"?>
<ds:datastoreItem xmlns:ds="http://schemas.openxmlformats.org/officeDocument/2006/customXml" ds:itemID="{1365CE1D-6101-4BEE-BC3E-0D4EF580F48D}"/>
</file>

<file path=docProps/app.xml><?xml version="1.0" encoding="utf-8"?>
<Properties xmlns="http://schemas.openxmlformats.org/officeDocument/2006/extended-properties" xmlns:vt="http://schemas.openxmlformats.org/officeDocument/2006/docPropsVTypes">
  <TotalTime>132</TotalTime>
  <Words>76</Words>
  <Application>Microsoft Macintosh PowerPoint</Application>
  <PresentationFormat>Widescreen</PresentationFormat>
  <Paragraphs>11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I2S2 Presentation Template 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Murray, Thomas S.</dc:creator>
  <cp:lastModifiedBy>Grossman, Matthew</cp:lastModifiedBy>
  <cp:revision>3</cp:revision>
  <dcterms:created xsi:type="dcterms:W3CDTF">2023-05-15T20:22:29Z</dcterms:created>
  <dcterms:modified xsi:type="dcterms:W3CDTF">2024-05-20T14:18:52Z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0x0101000D9A76CDDDAD8C488EDB31FFF9B942D8</vt:lpwstr>
  </property>
</Properties>
</file>